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50" r:id="rId2"/>
    <p:sldId id="321" r:id="rId3"/>
    <p:sldId id="352" r:id="rId4"/>
    <p:sldId id="358" r:id="rId5"/>
    <p:sldId id="359" r:id="rId6"/>
    <p:sldId id="356" r:id="rId7"/>
    <p:sldId id="372" r:id="rId8"/>
    <p:sldId id="421" r:id="rId9"/>
    <p:sldId id="423" r:id="rId10"/>
    <p:sldId id="440" r:id="rId11"/>
    <p:sldId id="360" r:id="rId12"/>
    <p:sldId id="327" r:id="rId13"/>
    <p:sldId id="44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 autoAdjust="0"/>
    <p:restoredTop sz="94624" autoAdjust="0"/>
  </p:normalViewPr>
  <p:slideViewPr>
    <p:cSldViewPr>
      <p:cViewPr varScale="1">
        <p:scale>
          <a:sx n="78" d="100"/>
          <a:sy n="78" d="100"/>
        </p:scale>
        <p:origin x="117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48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7076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C0AD7A-8135-4B85-9A85-AD4145C2920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74ED5E-30C8-448B-8898-FB100A681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253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12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4ED5E-30C8-448B-8898-FB100A68122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090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55F32-F233-49E2-B265-98E7188DDA7F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BF34-E026-43D0-9385-F6F431AF28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55F32-F233-49E2-B265-98E7188DDA7F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BF34-E026-43D0-9385-F6F431AF28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55F32-F233-49E2-B265-98E7188DDA7F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BF34-E026-43D0-9385-F6F431AF28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55F32-F233-49E2-B265-98E7188DDA7F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BF34-E026-43D0-9385-F6F431AF28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55F32-F233-49E2-B265-98E7188DDA7F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BF34-E026-43D0-9385-F6F431AF28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55F32-F233-49E2-B265-98E7188DDA7F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BF34-E026-43D0-9385-F6F431AF28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55F32-F233-49E2-B265-98E7188DDA7F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BF34-E026-43D0-9385-F6F431AF28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55F32-F233-49E2-B265-98E7188DDA7F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BF34-E026-43D0-9385-F6F431AF28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55F32-F233-49E2-B265-98E7188DDA7F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BF34-E026-43D0-9385-F6F431AF28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55F32-F233-49E2-B265-98E7188DDA7F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BF34-E026-43D0-9385-F6F431AF28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55F32-F233-49E2-B265-98E7188DDA7F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BF34-E026-43D0-9385-F6F431AF28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55F32-F233-49E2-B265-98E7188DDA7F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4BF34-E026-43D0-9385-F6F431AF28C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ANGGARAN PRODUKSI</a:t>
            </a:r>
          </a:p>
          <a:p>
            <a:pPr algn="ctr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an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diproduksi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yad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Rencana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menyangkut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Tersedianya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material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Peralatan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fasilitas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</a:t>
            </a:r>
          </a:p>
          <a:p>
            <a:pPr marL="514350" indent="-514350"/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Rumus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		</a:t>
            </a:r>
          </a:p>
          <a:p>
            <a:pPr marL="514350" indent="-514350">
              <a:buNone/>
            </a:pP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+ </a:t>
            </a:r>
          </a:p>
          <a:p>
            <a:pPr marL="514350" indent="-514350">
              <a:buNone/>
            </a:pP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--------</a:t>
            </a:r>
          </a:p>
          <a:p>
            <a:pPr marL="514350" indent="-514350">
              <a:buNone/>
            </a:pP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		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– </a:t>
            </a:r>
          </a:p>
          <a:p>
            <a:pPr marL="514350" indent="-514350">
              <a:buNone/>
            </a:pP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--------</a:t>
            </a:r>
          </a:p>
          <a:p>
            <a:pPr marL="514350" indent="-514350">
              <a:buNone/>
            </a:pP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143250" lvl="6" indent="-514350">
              <a:buNone/>
            </a:pP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514350" indent="-51435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 GM 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ANGGARAN PRODUKSI 2022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stabilitas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persediaan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ID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5068997"/>
              </p:ext>
            </p:extLst>
          </p:nvPr>
        </p:nvGraphicFramePr>
        <p:xfrm>
          <a:off x="304803" y="1600200"/>
          <a:ext cx="8610596" cy="2321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29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635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664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8579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Ket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jan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Feb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Apr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Mei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Juni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Juli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Ags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Sep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Okt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Nop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360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Penjualan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14.200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Persed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1.500.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Jml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15.700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Persed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aw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2.000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Produksi</a:t>
                      </a:r>
                      <a:endParaRPr lang="en-ID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13.700</a:t>
                      </a:r>
                      <a:endParaRPr lang="en-ID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57013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5668963"/>
          </a:xfrm>
        </p:spPr>
        <p:txBody>
          <a:bodyPr>
            <a:normAutofit fontScale="52500" lnSpcReduction="20000"/>
          </a:bodyPr>
          <a:lstStyle/>
          <a:p>
            <a:pPr algn="ctr">
              <a:buNone/>
            </a:pPr>
            <a:r>
              <a:rPr lang="en-US" sz="44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44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44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kombinasi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Tk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prod &amp;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fluktuasi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dg 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mempertahankan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keseimbangan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prod,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Pimpinan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perush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dpt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mengambil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dlm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keseimbangan </a:t>
            </a:r>
          </a:p>
          <a:p>
            <a:pPr algn="just"/>
            <a:endParaRPr lang="en-US" sz="381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Tk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prod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boleh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&gt;15%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dibawah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rata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rata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bulanan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Tk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&gt;1.600 unit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boleh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800 unit</a:t>
            </a:r>
          </a:p>
          <a:p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bulan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juli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agust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sep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boleh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dikurangi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30%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normal</a:t>
            </a:r>
          </a:p>
          <a:p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kombinasi</a:t>
            </a:r>
            <a:r>
              <a:rPr lang="en-US" sz="38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</a:p>
          <a:p>
            <a:endParaRPr lang="en-US" sz="3810" dirty="0" err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400" dirty="0" err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400" dirty="0" err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400" dirty="0" err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en-US" dirty="0">
              <a:latin typeface="Times New Roman" panose="02020603050405020304"/>
              <a:cs typeface="Times New Roman" panose="02020603050405020304"/>
            </a:endParaRPr>
          </a:p>
          <a:p>
            <a:pPr algn="ctr">
              <a:buNone/>
            </a:pPr>
            <a:endParaRPr lang="en-US" dirty="0"/>
          </a:p>
          <a:p>
            <a:pPr algn="just">
              <a:buNone/>
            </a:pPr>
            <a:r>
              <a:rPr lang="en-US" dirty="0"/>
              <a:t>	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599" y="3886200"/>
          <a:ext cx="8839205" cy="2240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53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02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02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58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4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02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89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797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2122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960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0960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0960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8579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8608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ket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th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penj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14.200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P.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dirty="0" err="1"/>
                        <a:t>ak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1.305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1.415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jml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3.100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2.315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2.665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15.700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p.</a:t>
                      </a:r>
                      <a:r>
                        <a:rPr lang="en-US" sz="1400" baseline="0" dirty="0"/>
                        <a:t> aw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1.305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1.310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1.415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prod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1.235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13.700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1722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Latihan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000" b="1" dirty="0"/>
              <a:t>1. </a:t>
            </a:r>
            <a:r>
              <a:rPr lang="en-US" sz="2000" dirty="0" err="1"/>
              <a:t>rencana</a:t>
            </a:r>
            <a:r>
              <a:rPr lang="en-US" sz="2000" dirty="0"/>
              <a:t> </a:t>
            </a:r>
            <a:r>
              <a:rPr lang="en-US" sz="2000" dirty="0" err="1"/>
              <a:t>penjualan</a:t>
            </a:r>
            <a:r>
              <a:rPr lang="en-US" sz="2000" dirty="0"/>
              <a:t> PT. APPLE </a:t>
            </a:r>
            <a:r>
              <a:rPr lang="en-US" sz="2000" dirty="0" err="1"/>
              <a:t>selama</a:t>
            </a:r>
            <a:r>
              <a:rPr lang="en-US" sz="2000" dirty="0"/>
              <a:t> 1 tahun (2017) </a:t>
            </a:r>
            <a:r>
              <a:rPr lang="en-US" sz="2000" dirty="0" err="1"/>
              <a:t>adalah</a:t>
            </a:r>
            <a:r>
              <a:rPr lang="en-US" sz="2000" dirty="0"/>
              <a:t> :</a:t>
            </a:r>
            <a:endParaRPr lang="en-US" sz="2000" b="1" dirty="0"/>
          </a:p>
          <a:p>
            <a:pPr>
              <a:buNone/>
            </a:pPr>
            <a:r>
              <a:rPr lang="en-US" sz="2000" b="1" dirty="0"/>
              <a:t>BULAN		RENCANA PENJUALAN (UNIT)</a:t>
            </a:r>
            <a:endParaRPr lang="en-US" sz="2000" dirty="0"/>
          </a:p>
          <a:p>
            <a:pPr>
              <a:buNone/>
            </a:pPr>
            <a:r>
              <a:rPr lang="en-US" sz="2000" dirty="0" err="1"/>
              <a:t>Januari</a:t>
            </a:r>
            <a:r>
              <a:rPr lang="en-US" sz="2000" dirty="0"/>
              <a:t>			1.500</a:t>
            </a:r>
          </a:p>
          <a:p>
            <a:pPr>
              <a:buNone/>
            </a:pPr>
            <a:r>
              <a:rPr lang="en-US" sz="2000" dirty="0" err="1"/>
              <a:t>Februari</a:t>
            </a:r>
            <a:r>
              <a:rPr lang="en-US" sz="2000" dirty="0"/>
              <a:t>			1.400</a:t>
            </a:r>
          </a:p>
          <a:p>
            <a:pPr>
              <a:buNone/>
            </a:pPr>
            <a:r>
              <a:rPr lang="en-US" sz="2000" dirty="0" err="1"/>
              <a:t>Maret</a:t>
            </a:r>
            <a:r>
              <a:rPr lang="en-US" sz="2000" dirty="0"/>
              <a:t>			1.600</a:t>
            </a:r>
          </a:p>
          <a:p>
            <a:pPr>
              <a:buNone/>
            </a:pPr>
            <a:r>
              <a:rPr lang="en-US" sz="2000" dirty="0"/>
              <a:t>April			1.700</a:t>
            </a:r>
          </a:p>
          <a:p>
            <a:pPr>
              <a:buNone/>
            </a:pPr>
            <a:r>
              <a:rPr lang="en-US" sz="2000" dirty="0"/>
              <a:t>Mei			1.600</a:t>
            </a:r>
          </a:p>
          <a:p>
            <a:pPr>
              <a:buNone/>
            </a:pPr>
            <a:r>
              <a:rPr lang="en-US" sz="2000" dirty="0" err="1"/>
              <a:t>Juni</a:t>
            </a:r>
            <a:r>
              <a:rPr lang="en-US" sz="2000" dirty="0"/>
              <a:t>			1.500</a:t>
            </a:r>
          </a:p>
          <a:p>
            <a:pPr>
              <a:buNone/>
            </a:pPr>
            <a:r>
              <a:rPr lang="en-US" sz="2000" dirty="0" err="1"/>
              <a:t>Juli</a:t>
            </a:r>
            <a:r>
              <a:rPr lang="en-US" sz="2000" dirty="0"/>
              <a:t>				1.800</a:t>
            </a:r>
          </a:p>
          <a:p>
            <a:pPr>
              <a:buNone/>
            </a:pPr>
            <a:r>
              <a:rPr lang="en-US" sz="2000" dirty="0" err="1"/>
              <a:t>Agustus</a:t>
            </a:r>
            <a:r>
              <a:rPr lang="en-US" sz="2000" dirty="0"/>
              <a:t>			1.700</a:t>
            </a:r>
          </a:p>
          <a:p>
            <a:pPr>
              <a:buNone/>
            </a:pPr>
            <a:r>
              <a:rPr lang="en-US" sz="2000" dirty="0"/>
              <a:t>September		1.800</a:t>
            </a:r>
          </a:p>
          <a:p>
            <a:pPr>
              <a:buNone/>
            </a:pPr>
            <a:r>
              <a:rPr lang="en-US" sz="2000" dirty="0" err="1"/>
              <a:t>Oktober</a:t>
            </a:r>
            <a:r>
              <a:rPr lang="en-US" sz="2000" dirty="0"/>
              <a:t>			1.600</a:t>
            </a:r>
          </a:p>
          <a:p>
            <a:pPr>
              <a:buNone/>
            </a:pPr>
            <a:r>
              <a:rPr lang="en-US" sz="2000" dirty="0" err="1"/>
              <a:t>Nopember</a:t>
            </a:r>
            <a:r>
              <a:rPr lang="en-US" sz="2000" dirty="0"/>
              <a:t>		1.800</a:t>
            </a:r>
          </a:p>
          <a:p>
            <a:pPr>
              <a:buNone/>
            </a:pPr>
            <a:r>
              <a:rPr lang="en-US" sz="2000" dirty="0" err="1"/>
              <a:t>Desember</a:t>
            </a:r>
            <a:r>
              <a:rPr lang="en-US" sz="2000" dirty="0"/>
              <a:t>		1.500</a:t>
            </a:r>
          </a:p>
          <a:p>
            <a:pPr>
              <a:buNone/>
            </a:pPr>
            <a:r>
              <a:rPr lang="en-US" sz="2000" b="1" dirty="0"/>
              <a:t>TOTAL			19.500</a:t>
            </a:r>
            <a:endParaRPr lang="en-US" sz="2000" dirty="0"/>
          </a:p>
          <a:p>
            <a:pPr>
              <a:buNone/>
            </a:pP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111E53-D844-9453-53B7-ACFF7E777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>
              <a:buNone/>
            </a:pPr>
            <a:r>
              <a:rPr lang="en-US" dirty="0"/>
              <a:t>Sedangkan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persediaan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:</a:t>
            </a:r>
          </a:p>
          <a:p>
            <a:pPr lvl="0">
              <a:buNone/>
            </a:pPr>
            <a:r>
              <a:rPr lang="en-US" dirty="0"/>
              <a:t>	</a:t>
            </a:r>
            <a:r>
              <a:rPr lang="en-US" dirty="0" err="1"/>
              <a:t>Persediaan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tahun = 3.000 Unit</a:t>
            </a:r>
          </a:p>
          <a:p>
            <a:pPr lvl="0">
              <a:buNone/>
            </a:pPr>
            <a:r>
              <a:rPr lang="en-US" dirty="0"/>
              <a:t>	</a:t>
            </a:r>
            <a:r>
              <a:rPr lang="en-US" dirty="0" err="1"/>
              <a:t>Persediaan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tahun = 1.500 Unit</a:t>
            </a:r>
          </a:p>
          <a:p>
            <a:pPr lvl="0">
              <a:buNone/>
            </a:pPr>
            <a:endParaRPr lang="en-US" dirty="0"/>
          </a:p>
          <a:p>
            <a:pPr lvl="0">
              <a:buNone/>
            </a:pPr>
            <a:r>
              <a:rPr lang="en-US" dirty="0" err="1"/>
              <a:t>Ditanya</a:t>
            </a:r>
            <a:r>
              <a:rPr lang="en-US" dirty="0"/>
              <a:t> :</a:t>
            </a:r>
          </a:p>
          <a:p>
            <a:pPr lvl="0">
              <a:buNone/>
            </a:pPr>
            <a:r>
              <a:rPr lang="en-US" dirty="0"/>
              <a:t>    </a:t>
            </a:r>
            <a:r>
              <a:rPr lang="en-US" dirty="0" err="1"/>
              <a:t>Susunlah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PT apple pada tahun 2017.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78382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4754" name="Picture 2" descr="https://image3.slideserve.com/5607296/hubungan-antara-ketiga-variable-tsb-adalah-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0" y="0"/>
            <a:ext cx="9144000" cy="990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743200" y="2209800"/>
            <a:ext cx="6096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>
                <a:solidFill>
                  <a:schemeClr val="tx1"/>
                </a:solidFill>
              </a:rPr>
              <a:t>Tk.</a:t>
            </a:r>
          </a:p>
        </p:txBody>
      </p:sp>
      <p:sp>
        <p:nvSpPr>
          <p:cNvPr id="8" name="Rectangle 7"/>
          <p:cNvSpPr/>
          <p:nvPr/>
        </p:nvSpPr>
        <p:spPr>
          <a:xfrm>
            <a:off x="990600" y="1981200"/>
            <a:ext cx="8382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Tiga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macam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prod.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konstan :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persediaan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jadi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berfluktuasi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Stabilitas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persediaan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►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tk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berfluktuasi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kombinasi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moderat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►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 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dibiarkan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berfluktuasi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batas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batas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ttt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►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tk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disesuaikan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dg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kebut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prod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relatif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</a:t>
            </a:r>
          </a:p>
          <a:p>
            <a:pPr marL="514350" indent="-514350">
              <a:buNone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PT ADO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sbb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Rencana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bulanan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2014 (unit)</a:t>
            </a:r>
          </a:p>
          <a:p>
            <a:pPr marL="514350" indent="-514350">
              <a:buNone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Jan	1.500		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1.200		sep       900	</a:t>
            </a:r>
          </a:p>
          <a:p>
            <a:pPr marL="514350" indent="-514350">
              <a:buNone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Feb1.600		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1.000		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1.100</a:t>
            </a:r>
          </a:p>
          <a:p>
            <a:pPr marL="514350" indent="-514350">
              <a:buNone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Mar1.600		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jul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700		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1.200</a:t>
            </a:r>
          </a:p>
          <a:p>
            <a:pPr marL="514350" indent="-514350">
              <a:buNone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Apr1.400		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agust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600		</a:t>
            </a:r>
            <a:r>
              <a:rPr lang="en-US" sz="2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    1.400</a:t>
            </a:r>
          </a:p>
          <a:p>
            <a:pPr marL="514350" indent="-514350">
              <a:buNone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       	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14.200	</a:t>
            </a:r>
          </a:p>
          <a:p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2014 = 2.000,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2014 = 1.500</a:t>
            </a:r>
          </a:p>
          <a:p>
            <a:pPr marL="514350" indent="-514350">
              <a:buNone/>
            </a:pP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14350" indent="-514350">
              <a:buNone/>
            </a:pPr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marL="514350" indent="-514350">
              <a:buNone/>
            </a:pPr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8610"/>
            <a:ext cx="8229600" cy="632079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(unit)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sbb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Rencana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14.200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2014		  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1.500 +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Jml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15.700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2014		 	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2.000 -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13.700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algn="ctr">
              <a:buNone/>
            </a:pP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▼</a:t>
            </a:r>
          </a:p>
          <a:p>
            <a:pPr algn="ctr">
              <a:buNone/>
            </a:pP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Operasionalnya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:</a:t>
            </a:r>
          </a:p>
          <a:p>
            <a:pPr algn="just"/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Anggaran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produksi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1 tahun : 13.700</a:t>
            </a:r>
          </a:p>
          <a:p>
            <a:pPr algn="just"/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Cara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mengalokasikan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produksi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tiap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bulan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:</a:t>
            </a:r>
          </a:p>
          <a:p>
            <a:pPr algn="just">
              <a:buNone/>
            </a:pP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Metode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1 : </a:t>
            </a:r>
          </a:p>
          <a:p>
            <a:pPr algn="just">
              <a:buNone/>
            </a:pP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jml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prod 1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th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dibagi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12  ► 13.700 / 12 = 1.141,7</a:t>
            </a:r>
          </a:p>
          <a:p>
            <a:pPr algn="just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Kelemahan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►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sering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ditemui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angka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pecahan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(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sulit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diterapkan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en-US" sz="2400" dirty="0">
              <a:latin typeface="Times New Roman" panose="02020603050405020304"/>
              <a:cs typeface="Times New Roman" panose="02020603050405020304"/>
            </a:endParaRPr>
          </a:p>
          <a:p>
            <a:pPr algn="just"/>
            <a:endParaRPr lang="en-US" sz="2400" dirty="0">
              <a:latin typeface="Times New Roman" panose="02020603050405020304"/>
              <a:cs typeface="Times New Roman" panose="02020603050405020304"/>
            </a:endParaRPr>
          </a:p>
          <a:p>
            <a:pPr algn="just">
              <a:buNone/>
            </a:pPr>
            <a:endParaRPr lang="en-US" dirty="0">
              <a:latin typeface="Times New Roman" panose="02020603050405020304"/>
              <a:cs typeface="Times New Roman" panose="02020603050405020304"/>
            </a:endParaRPr>
          </a:p>
          <a:p>
            <a:pPr algn="ctr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516563"/>
          </a:xfrm>
        </p:spPr>
        <p:txBody>
          <a:bodyPr>
            <a:norm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: 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mendekati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1.141,7 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►1.100 ►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anggaran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prod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tiap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bl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1.100 = 1.100 x 12 = 13.200 ►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kekurangan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= 13.700-13.200 = 500 ►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dialokasikan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pada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bl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bl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dg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penjualan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tertinggi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►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jan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,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feb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, mar,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april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, des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masing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masing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100 unit</a:t>
            </a:r>
          </a:p>
          <a:p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Tk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persed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otomatis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berubah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menyesuaikan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dan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tk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prod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stabil</a:t>
            </a:r>
            <a:endParaRPr lang="en-US" sz="2400" dirty="0">
              <a:latin typeface="Times New Roman" panose="02020603050405020304"/>
              <a:cs typeface="Times New Roman" panose="02020603050405020304"/>
            </a:endParaRPr>
          </a:p>
          <a:p>
            <a:pPr algn="ctr">
              <a:buNone/>
            </a:pP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▼</a:t>
            </a:r>
          </a:p>
          <a:p>
            <a:pPr algn="ctr">
              <a:buNone/>
            </a:pP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A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produksi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stabilitas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prod.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(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persed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aw des =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persed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ak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nop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,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dst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)</a:t>
            </a:r>
          </a:p>
          <a:p>
            <a:pPr algn="ctr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/>
          <p:nvPr/>
        </p:nvGraphicFramePr>
        <p:xfrm>
          <a:off x="152400" y="3886200"/>
          <a:ext cx="8762994" cy="2519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19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8579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Ket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Penj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Pers.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Jml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15.700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Pers.</a:t>
                      </a:r>
                      <a:r>
                        <a:rPr lang="en-US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Ag.prod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13.700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19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bergelombang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pengendalian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Langkah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1.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Selisih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awal-persed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dibagi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</a:t>
            </a:r>
          </a:p>
          <a:p>
            <a:pPr marL="514350" indent="-51435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2. Agar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hsl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►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selisih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dibagi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ttt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alokasi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jan-mei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514350" indent="-51435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3.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prod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fluktuasi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sebaliknya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</a:p>
          <a:p>
            <a:pPr>
              <a:buNone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= 2.000 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1.500 ►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selisih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500 unit</a:t>
            </a: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Agar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500/5 = 1.00 ►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alokasi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jan-mei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▼</a:t>
            </a:r>
          </a:p>
          <a:p>
            <a:pPr algn="ctr">
              <a:buNone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stabilitas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persediaan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endParaRPr lang="en-US" sz="2400" dirty="0"/>
          </a:p>
          <a:p>
            <a:pPr marL="514350" indent="-514350">
              <a:buFont typeface="+mj-lt"/>
              <a:buAutoNum type="arabicPeriod"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4191000"/>
          <a:ext cx="8762995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26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41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41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4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83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41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410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410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410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410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9410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9410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9410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81689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ket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th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penj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14.200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Pers.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dirty="0" err="1"/>
                        <a:t>ak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jml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3.400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3.400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3.300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15.700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 err="1"/>
                        <a:t>Pers</a:t>
                      </a:r>
                      <a:r>
                        <a:rPr lang="en-US" sz="1400" baseline="0" dirty="0"/>
                        <a:t> aw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A</a:t>
                      </a:r>
                      <a:r>
                        <a:rPr lang="en-US" sz="1400" baseline="0" dirty="0"/>
                        <a:t>  </a:t>
                      </a:r>
                      <a:r>
                        <a:rPr lang="en-US" sz="1400" dirty="0"/>
                        <a:t>prod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13.700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8650"/>
            <a:ext cx="8229600" cy="5497830"/>
          </a:xfrm>
        </p:spPr>
        <p:txBody>
          <a:bodyPr>
            <a:normAutofit lnSpcReduction="10000"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isi kotak kosong </a:t>
            </a:r>
            <a:r>
              <a:rPr lang="en-US" dirty="0">
                <a:sym typeface="+mn-ea"/>
              </a:rPr>
              <a:t>Pers. </a:t>
            </a:r>
            <a:r>
              <a:rPr lang="en-US" dirty="0" err="1">
                <a:sym typeface="+mn-ea"/>
              </a:rPr>
              <a:t>ak bl .2, 3, 4, 5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adalah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/>
              <a:t>ru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</a:t>
            </a:r>
            <a:r>
              <a:rPr lang="en-US" dirty="0"/>
              <a:t>us : </a:t>
            </a:r>
            <a:r>
              <a:rPr lang="en-US" dirty="0" err="1">
                <a:latin typeface="Times New Roman" panose="02020603050405020304"/>
                <a:cs typeface="Times New Roman" panose="02020603050405020304"/>
                <a:sym typeface="+mn-ea"/>
              </a:rPr>
              <a:t>persed</a:t>
            </a:r>
            <a:r>
              <a:rPr lang="en-US" dirty="0">
                <a:latin typeface="Times New Roman" panose="02020603050405020304"/>
                <a:cs typeface="Times New Roman" panose="02020603050405020304"/>
                <a:sym typeface="+mn-ea"/>
              </a:rPr>
              <a:t> aw des = </a:t>
            </a:r>
            <a:r>
              <a:rPr lang="en-US" dirty="0" err="1">
                <a:latin typeface="Times New Roman" panose="02020603050405020304"/>
                <a:cs typeface="Times New Roman" panose="02020603050405020304"/>
                <a:sym typeface="+mn-ea"/>
              </a:rPr>
              <a:t>persed</a:t>
            </a:r>
            <a:r>
              <a:rPr lang="en-US" dirty="0">
                <a:latin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lang="en-US" dirty="0" err="1">
                <a:latin typeface="Times New Roman" panose="02020603050405020304"/>
                <a:cs typeface="Times New Roman" panose="02020603050405020304"/>
                <a:sym typeface="+mn-ea"/>
              </a:rPr>
              <a:t>ak</a:t>
            </a:r>
            <a:r>
              <a:rPr lang="en-US" dirty="0">
                <a:latin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lang="en-US" dirty="0" err="1">
                <a:latin typeface="Times New Roman" panose="02020603050405020304"/>
                <a:cs typeface="Times New Roman" panose="02020603050405020304"/>
                <a:sym typeface="+mn-ea"/>
              </a:rPr>
              <a:t>nop</a:t>
            </a:r>
            <a:r>
              <a:rPr lang="en-US" dirty="0">
                <a:latin typeface="Times New Roman" panose="02020603050405020304"/>
                <a:cs typeface="Times New Roman" panose="02020603050405020304"/>
                <a:sym typeface="+mn-ea"/>
              </a:rPr>
              <a:t>, </a:t>
            </a:r>
            <a:r>
              <a:rPr lang="en-US" dirty="0" err="1">
                <a:latin typeface="Times New Roman" panose="02020603050405020304"/>
                <a:cs typeface="Times New Roman" panose="02020603050405020304"/>
                <a:sym typeface="+mn-ea"/>
              </a:rPr>
              <a:t>dst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/>
                <a:cs typeface="Times New Roman" panose="02020603050405020304"/>
                <a:sym typeface="+mn-ea"/>
              </a:rPr>
              <a:t>ber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</a:t>
            </a:r>
            <a:r>
              <a:rPr lang="en-US" dirty="0" err="1">
                <a:latin typeface="Times New Roman" panose="02020603050405020304"/>
                <a:cs typeface="Times New Roman" panose="02020603050405020304"/>
                <a:sym typeface="+mn-ea"/>
              </a:rPr>
              <a:t>rt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 </a:t>
            </a:r>
          </a:p>
          <a:p>
            <a:r>
              <a:rPr lang="en-US" dirty="0" err="1">
                <a:sym typeface="+mn-ea"/>
              </a:rPr>
              <a:t>Pers</a:t>
            </a:r>
            <a:r>
              <a:rPr lang="en-US" dirty="0">
                <a:sym typeface="+mn-ea"/>
              </a:rPr>
              <a:t> aw bl 3 = </a:t>
            </a:r>
            <a:r>
              <a:rPr lang="en-US" dirty="0" err="1">
                <a:latin typeface="Times New Roman" panose="02020603050405020304"/>
                <a:cs typeface="Times New Roman" panose="02020603050405020304"/>
                <a:sym typeface="+mn-ea"/>
              </a:rPr>
              <a:t>persed</a:t>
            </a:r>
            <a:r>
              <a:rPr lang="en-US" dirty="0">
                <a:latin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lang="en-US" dirty="0" err="1">
                <a:latin typeface="Times New Roman" panose="02020603050405020304"/>
                <a:cs typeface="Times New Roman" panose="02020603050405020304"/>
                <a:sym typeface="+mn-ea"/>
              </a:rPr>
              <a:t>ak bl 2 = 1.800</a:t>
            </a:r>
          </a:p>
          <a:p>
            <a:r>
              <a:rPr lang="en-US" dirty="0" err="1">
                <a:sym typeface="+mn-ea"/>
              </a:rPr>
              <a:t>Pers</a:t>
            </a:r>
            <a:r>
              <a:rPr lang="en-US" dirty="0">
                <a:sym typeface="+mn-ea"/>
              </a:rPr>
              <a:t> aw bl 4 = </a:t>
            </a:r>
            <a:r>
              <a:rPr lang="en-US" dirty="0" err="1">
                <a:latin typeface="Times New Roman" panose="02020603050405020304"/>
                <a:cs typeface="Times New Roman" panose="02020603050405020304"/>
                <a:sym typeface="+mn-ea"/>
              </a:rPr>
              <a:t>persed</a:t>
            </a:r>
            <a:r>
              <a:rPr lang="en-US" dirty="0">
                <a:latin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lang="en-US" dirty="0" err="1">
                <a:latin typeface="Times New Roman" panose="02020603050405020304"/>
                <a:cs typeface="Times New Roman" panose="02020603050405020304"/>
                <a:sym typeface="+mn-ea"/>
              </a:rPr>
              <a:t>ak bl 3 = 1.700 </a:t>
            </a:r>
          </a:p>
          <a:p>
            <a:r>
              <a:rPr lang="en-US" dirty="0" err="1">
                <a:sym typeface="+mn-ea"/>
              </a:rPr>
              <a:t>Pers</a:t>
            </a:r>
            <a:r>
              <a:rPr lang="en-US" dirty="0">
                <a:sym typeface="+mn-ea"/>
              </a:rPr>
              <a:t> aw bl 5 = </a:t>
            </a:r>
            <a:r>
              <a:rPr lang="en-US" dirty="0" err="1">
                <a:latin typeface="Times New Roman" panose="02020603050405020304"/>
                <a:cs typeface="Times New Roman" panose="02020603050405020304"/>
                <a:sym typeface="+mn-ea"/>
              </a:rPr>
              <a:t>persed</a:t>
            </a:r>
            <a:r>
              <a:rPr lang="en-US" dirty="0">
                <a:latin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lang="en-US" dirty="0" err="1">
                <a:latin typeface="Times New Roman" panose="02020603050405020304"/>
                <a:cs typeface="Times New Roman" panose="02020603050405020304"/>
                <a:sym typeface="+mn-ea"/>
              </a:rPr>
              <a:t>ak bl 4 = 1.600 </a:t>
            </a:r>
            <a:r>
              <a:rPr lang="en-US" dirty="0">
                <a:latin typeface="Times New Roman" panose="02020603050405020304"/>
                <a:cs typeface="Times New Roman" panose="02020603050405020304"/>
                <a:sym typeface="+mn-ea"/>
              </a:rPr>
              <a:t>d</a:t>
            </a:r>
            <a:r>
              <a:rPr lang="en-US" dirty="0" err="1">
                <a:latin typeface="Times New Roman" panose="02020603050405020304"/>
                <a:cs typeface="Times New Roman" panose="02020603050405020304"/>
                <a:sym typeface="+mn-ea"/>
              </a:rPr>
              <a:t>st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isik</a:t>
            </a:r>
            <a:r>
              <a:rPr lang="en-US" dirty="0">
                <a:sym typeface="+mn-ea"/>
              </a:rPr>
              <a:t>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</a:t>
            </a:r>
            <a:r>
              <a:rPr lang="en-US" dirty="0">
                <a:sym typeface="+mn-ea"/>
              </a:rPr>
              <a:t>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</a:t>
            </a:r>
            <a:r>
              <a:rPr lang="en-US" dirty="0">
                <a:sym typeface="+mn-ea"/>
              </a:rPr>
              <a:t>ota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 kosong </a:t>
            </a:r>
            <a:r>
              <a:rPr lang="en-US" dirty="0">
                <a:sym typeface="+mn-ea"/>
              </a:rPr>
              <a:t>Pers. </a:t>
            </a:r>
            <a:r>
              <a:rPr lang="en-US" dirty="0" err="1">
                <a:sym typeface="+mn-ea"/>
              </a:rPr>
              <a:t>ak </a:t>
            </a:r>
          </a:p>
          <a:p>
            <a:pPr marL="514350" indent="-514350">
              <a:buNone/>
            </a:pPr>
            <a:r>
              <a:rPr lang="en-US" dirty="0" err="1">
                <a:sym typeface="+mn-ea"/>
              </a:rPr>
              <a:t>ce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 </a:t>
            </a:r>
            <a:r>
              <a:rPr lang="en-US" dirty="0" err="1">
                <a:latin typeface="Times New Roman" panose="02020603050405020304"/>
                <a:cs typeface="Times New Roman" panose="02020603050405020304"/>
                <a:sym typeface="+mn-ea"/>
              </a:rPr>
              <a:t>d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 </a:t>
            </a:r>
            <a:r>
              <a:rPr lang="en-US" dirty="0">
                <a:sym typeface="+mn-ea"/>
              </a:rPr>
              <a:t>ru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</a:t>
            </a:r>
            <a:r>
              <a:rPr lang="en-US" dirty="0">
                <a:sym typeface="+mn-ea"/>
              </a:rPr>
              <a:t>us : </a:t>
            </a:r>
          </a:p>
          <a:p>
            <a:pPr marL="514350" indent="-51435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Penjualan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+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Persed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ak -Persed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aw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Produksi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		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0695"/>
            <a:ext cx="8229600" cy="5645785"/>
          </a:xfrm>
        </p:spPr>
        <p:txBody>
          <a:bodyPr>
            <a:normAutofit fontScale="92500" lnSpcReduction="10000"/>
          </a:bodyPr>
          <a:lstStyle/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stabilitas persediaan</a:t>
            </a:r>
          </a:p>
          <a:p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persed ak 1.500, persed aw 2000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pic>
        <p:nvPicPr>
          <p:cNvPr id="100" name="Content Placeholder 99"/>
          <p:cNvPicPr>
            <a:picLocks noGrp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6200" y="960120"/>
            <a:ext cx="6096000" cy="452628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1655"/>
            <a:ext cx="8229600" cy="5841365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Langkah 1: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setahun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2022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2022	14.200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1.500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15.700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		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2.000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prod			13.700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Langkah 2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perkiraan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persediaan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tahun 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Selisih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2.000 – 1.500 = 500 unit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Langkah 3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Mengalokasikan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persediaan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►500/5 = 100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ttt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agar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hsl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►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alokasikan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bl dg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langkah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Mengisi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Tabel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data-data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sudah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langkah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Melengkapi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Tabel pada baris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Persediaan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Akhi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bertambah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desember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1232</Words>
  <Application>Microsoft Office PowerPoint</Application>
  <PresentationFormat>On-screen Show (4:3)</PresentationFormat>
  <Paragraphs>455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Tiga macam Kebijakan produksi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PT GM  ANGGARAN PRODUKSI 2022 (stabilitas persediaan)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asus</dc:creator>
  <cp:lastModifiedBy>Lestari Ambarini</cp:lastModifiedBy>
  <cp:revision>218</cp:revision>
  <dcterms:created xsi:type="dcterms:W3CDTF">2018-09-11T09:08:00Z</dcterms:created>
  <dcterms:modified xsi:type="dcterms:W3CDTF">2025-10-13T07:36:45Z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37FCFE6C182C4514A114F3A02723AAAC</vt:lpwstr>
  </property>
  <property fmtid="{D5CDD505-2E9C-101B-9397-08002B2CF9AE}" pid="3" name="KSOProductBuildVer">
    <vt:lpwstr>1033-11.2.0.11440</vt:lpwstr>
  </property>
</Properties>
</file>